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59" r:id="rId4"/>
    <p:sldId id="262" r:id="rId5"/>
    <p:sldId id="260" r:id="rId6"/>
    <p:sldId id="266" r:id="rId7"/>
    <p:sldId id="267" r:id="rId8"/>
    <p:sldId id="268" r:id="rId9"/>
    <p:sldId id="269" r:id="rId10"/>
    <p:sldId id="279" r:id="rId11"/>
    <p:sldId id="280" r:id="rId12"/>
    <p:sldId id="281" r:id="rId13"/>
    <p:sldId id="282" r:id="rId14"/>
    <p:sldId id="283" r:id="rId15"/>
    <p:sldId id="284" r:id="rId16"/>
    <p:sldId id="285" r:id="rId17"/>
    <p:sldId id="286" r:id="rId18"/>
    <p:sldId id="287"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1264"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66ADC6-ECC2-BA4B-8DA2-462BC5EC692C}" type="datetimeFigureOut">
              <a:rPr lang="en-US" smtClean="0"/>
              <a:t>2/14/17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530E16-BE38-9645-98F4-488E8AD53238}" type="slidenum">
              <a:rPr lang="en-US" smtClean="0"/>
              <a:t>‹#›</a:t>
            </a:fld>
            <a:endParaRPr lang="en-US"/>
          </a:p>
        </p:txBody>
      </p:sp>
    </p:spTree>
    <p:extLst>
      <p:ext uri="{BB962C8B-B14F-4D97-AF65-F5344CB8AC3E}">
        <p14:creationId xmlns:p14="http://schemas.microsoft.com/office/powerpoint/2010/main" val="33121967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8.1</a:t>
            </a:r>
            <a:r>
              <a:rPr lang="en-US" sz="1200" kern="1200" dirty="0" smtClean="0">
                <a:solidFill>
                  <a:schemeClr val="tx1"/>
                </a:solidFill>
                <a:effectLst/>
                <a:latin typeface="+mn-lt"/>
                <a:ea typeface="+mn-ea"/>
                <a:cs typeface="+mn-cs"/>
              </a:rPr>
              <a:t> The Mauna Loa data from Charles Keeling’s 1960 paper, showing annual variation of atmospheric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concentration (in parts per million, ppm) from plant growth in the Northern Hemisphere.  The sampling (almost monthly) captures the annual signal (compare to Figure A.3.1). Although Keeling postulated that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was increasing (based on limited additional data from Antarctica), longer-term observations would be needed before the increasing trend became apparent.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2</a:t>
            </a:fld>
            <a:endParaRPr lang="en-US"/>
          </a:p>
        </p:txBody>
      </p:sp>
    </p:spTree>
    <p:extLst>
      <p:ext uri="{BB962C8B-B14F-4D97-AF65-F5344CB8AC3E}">
        <p14:creationId xmlns:p14="http://schemas.microsoft.com/office/powerpoint/2010/main" val="2124789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8.8b.</a:t>
            </a:r>
            <a:r>
              <a:rPr lang="en-US" sz="1200" kern="1200" dirty="0" smtClean="0">
                <a:solidFill>
                  <a:schemeClr val="tx1"/>
                </a:solidFill>
                <a:effectLst/>
                <a:latin typeface="+mn-lt"/>
                <a:ea typeface="+mn-ea"/>
                <a:cs typeface="+mn-cs"/>
              </a:rPr>
              <a:t>  Similar to Figure 8.8a, but zoomed in to show sea ice extent in the summer.  By summer 2015, sea ice extent was about two thirds of the summer 1980 value.</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11</a:t>
            </a:fld>
            <a:endParaRPr lang="en-US"/>
          </a:p>
        </p:txBody>
      </p:sp>
    </p:spTree>
    <p:extLst>
      <p:ext uri="{BB962C8B-B14F-4D97-AF65-F5344CB8AC3E}">
        <p14:creationId xmlns:p14="http://schemas.microsoft.com/office/powerpoint/2010/main" val="326833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8.8c.</a:t>
            </a:r>
            <a:r>
              <a:rPr lang="en-US" sz="1200" kern="1200" dirty="0" smtClean="0">
                <a:solidFill>
                  <a:schemeClr val="tx1"/>
                </a:solidFill>
                <a:effectLst/>
                <a:latin typeface="+mn-lt"/>
                <a:ea typeface="+mn-ea"/>
                <a:cs typeface="+mn-cs"/>
              </a:rPr>
              <a:t> Arctic sea ice area as a function of time.  The data (black line) show the summer minimum ice area for each year, and are fit with two straight lines (grey lines).  The later one, from 1996 to 2014, shows summer sea ice decreasing faster than the previous two decades.  If this trend continues, the Arctic will be ice free in summer by 2050 or earlier.  Modified from </a:t>
            </a:r>
            <a:r>
              <a:rPr lang="en-US" sz="1200" i="1" kern="1200" dirty="0" smtClean="0">
                <a:solidFill>
                  <a:schemeClr val="tx1"/>
                </a:solidFill>
                <a:effectLst/>
                <a:latin typeface="+mn-lt"/>
                <a:ea typeface="+mn-ea"/>
                <a:cs typeface="+mn-cs"/>
              </a:rPr>
              <a:t>Yang et al.</a:t>
            </a:r>
            <a:r>
              <a:rPr lang="en-US" sz="1200" kern="1200" dirty="0" smtClean="0">
                <a:solidFill>
                  <a:schemeClr val="tx1"/>
                </a:solidFill>
                <a:effectLst/>
                <a:latin typeface="+mn-lt"/>
                <a:ea typeface="+mn-ea"/>
                <a:cs typeface="+mn-cs"/>
              </a:rPr>
              <a:t> (2016).</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12</a:t>
            </a:fld>
            <a:endParaRPr lang="en-US"/>
          </a:p>
        </p:txBody>
      </p:sp>
    </p:spTree>
    <p:extLst>
      <p:ext uri="{BB962C8B-B14F-4D97-AF65-F5344CB8AC3E}">
        <p14:creationId xmlns:p14="http://schemas.microsoft.com/office/powerpoint/2010/main" val="4070762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8.9</a:t>
            </a:r>
            <a:r>
              <a:rPr lang="en-US" sz="1200" kern="1200" dirty="0" smtClean="0">
                <a:solidFill>
                  <a:schemeClr val="tx1"/>
                </a:solidFill>
                <a:effectLst/>
                <a:latin typeface="+mn-lt"/>
                <a:ea typeface="+mn-ea"/>
                <a:cs typeface="+mn-cs"/>
              </a:rPr>
              <a:t>. The edge of the iceberg mélange near </a:t>
            </a:r>
            <a:r>
              <a:rPr lang="en-US" sz="1200" kern="1200" dirty="0" err="1" smtClean="0">
                <a:solidFill>
                  <a:schemeClr val="tx1"/>
                </a:solidFill>
                <a:effectLst/>
                <a:latin typeface="+mn-lt"/>
                <a:ea typeface="+mn-ea"/>
                <a:cs typeface="+mn-cs"/>
              </a:rPr>
              <a:t>Illulisat</a:t>
            </a:r>
            <a:r>
              <a:rPr lang="en-US" sz="1200" kern="1200" dirty="0" smtClean="0">
                <a:solidFill>
                  <a:schemeClr val="tx1"/>
                </a:solidFill>
                <a:effectLst/>
                <a:latin typeface="+mn-lt"/>
                <a:ea typeface="+mn-ea"/>
                <a:cs typeface="+mn-cs"/>
              </a:rPr>
              <a:t>, Greenland, probably marking the underwater location of an end-moraine, a ridge of gravel and rock representing the glaciers’ farthest advance thousands of years ago.</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13</a:t>
            </a:fld>
            <a:endParaRPr lang="en-US"/>
          </a:p>
        </p:txBody>
      </p:sp>
    </p:spTree>
    <p:extLst>
      <p:ext uri="{BB962C8B-B14F-4D97-AF65-F5344CB8AC3E}">
        <p14:creationId xmlns:p14="http://schemas.microsoft.com/office/powerpoint/2010/main" val="910954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8.10a.</a:t>
            </a:r>
            <a:r>
              <a:rPr lang="en-US" sz="1200" kern="1200" dirty="0" smtClean="0">
                <a:solidFill>
                  <a:schemeClr val="tx1"/>
                </a:solidFill>
                <a:effectLst/>
                <a:latin typeface="+mn-lt"/>
                <a:ea typeface="+mn-ea"/>
                <a:cs typeface="+mn-cs"/>
              </a:rPr>
              <a:t>  The calving front at </a:t>
            </a:r>
            <a:r>
              <a:rPr lang="en-US" sz="1200" kern="1200" dirty="0" err="1" smtClean="0">
                <a:solidFill>
                  <a:schemeClr val="tx1"/>
                </a:solidFill>
                <a:effectLst/>
                <a:latin typeface="+mn-lt"/>
                <a:ea typeface="+mn-ea"/>
                <a:cs typeface="+mn-cs"/>
              </a:rPr>
              <a:t>Jakobshavn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Isbrae</a:t>
            </a:r>
            <a:r>
              <a:rPr lang="en-US" sz="1200" kern="1200" dirty="0" smtClean="0">
                <a:solidFill>
                  <a:schemeClr val="tx1"/>
                </a:solidFill>
                <a:effectLst/>
                <a:latin typeface="+mn-lt"/>
                <a:ea typeface="+mn-ea"/>
                <a:cs typeface="+mn-cs"/>
              </a:rPr>
              <a:t> during summer, 2012.  An instrument for measuring ice velocity is visible in the foreground, along with a small tent to shelter the operators (the author and graduate student Denis </a:t>
            </a:r>
            <a:r>
              <a:rPr lang="en-US" sz="1200" kern="1200" dirty="0" err="1" smtClean="0">
                <a:solidFill>
                  <a:schemeClr val="tx1"/>
                </a:solidFill>
                <a:effectLst/>
                <a:latin typeface="+mn-lt"/>
                <a:ea typeface="+mn-ea"/>
                <a:cs typeface="+mn-cs"/>
              </a:rPr>
              <a:t>Voytenko</a:t>
            </a:r>
            <a:r>
              <a:rPr lang="en-US" sz="1200" kern="1200" dirty="0" smtClean="0">
                <a:solidFill>
                  <a:schemeClr val="tx1"/>
                </a:solidFill>
                <a:effectLst/>
                <a:latin typeface="+mn-lt"/>
                <a:ea typeface="+mn-ea"/>
                <a:cs typeface="+mn-cs"/>
              </a:rPr>
              <a:t>) from the wind.  The curved ice front is approximately 150 meters high, and its center is 5 km away, near the upper right hand side of this photo.  The Greenland ice sheet is in the background and to the right of the ice front.  </a:t>
            </a:r>
            <a:r>
              <a:rPr lang="en-US" sz="1200" kern="1200" dirty="0" err="1" smtClean="0">
                <a:solidFill>
                  <a:schemeClr val="tx1"/>
                </a:solidFill>
                <a:effectLst/>
                <a:latin typeface="+mn-lt"/>
                <a:ea typeface="+mn-ea"/>
                <a:cs typeface="+mn-cs"/>
              </a:rPr>
              <a:t>Jakobshavn’s</a:t>
            </a:r>
            <a:r>
              <a:rPr lang="en-US" sz="1200" kern="1200" dirty="0" smtClean="0">
                <a:solidFill>
                  <a:schemeClr val="tx1"/>
                </a:solidFill>
                <a:effectLst/>
                <a:latin typeface="+mn-lt"/>
                <a:ea typeface="+mn-ea"/>
                <a:cs typeface="+mn-cs"/>
              </a:rPr>
              <a:t> ice-filled fjord is at the center-left, below the front.   Ice motion is from right to left.  Photo by the author.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14</a:t>
            </a:fld>
            <a:endParaRPr lang="en-US"/>
          </a:p>
        </p:txBody>
      </p:sp>
    </p:spTree>
    <p:extLst>
      <p:ext uri="{BB962C8B-B14F-4D97-AF65-F5344CB8AC3E}">
        <p14:creationId xmlns:p14="http://schemas.microsoft.com/office/powerpoint/2010/main" val="448150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8.10b.</a:t>
            </a:r>
            <a:r>
              <a:rPr lang="en-US" sz="1200" kern="1200" dirty="0" smtClean="0">
                <a:solidFill>
                  <a:schemeClr val="tx1"/>
                </a:solidFill>
                <a:effectLst/>
                <a:latin typeface="+mn-lt"/>
                <a:ea typeface="+mn-ea"/>
                <a:cs typeface="+mn-cs"/>
              </a:rPr>
              <a:t> A close-up of the calving front, taken near local midnight. The boundary (calving front) between the higher elevation glacier (right hand side) and lower elevation ice-chocked fjord (left hand side) is more apparent when the sun is low on the horizon.</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15</a:t>
            </a:fld>
            <a:endParaRPr lang="en-US"/>
          </a:p>
        </p:txBody>
      </p:sp>
    </p:spTree>
    <p:extLst>
      <p:ext uri="{BB962C8B-B14F-4D97-AF65-F5344CB8AC3E}">
        <p14:creationId xmlns:p14="http://schemas.microsoft.com/office/powerpoint/2010/main" val="34874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8.11.</a:t>
            </a:r>
            <a:r>
              <a:rPr lang="en-US" sz="1200" kern="1200" dirty="0" smtClean="0">
                <a:solidFill>
                  <a:schemeClr val="tx1"/>
                </a:solidFill>
                <a:effectLst/>
                <a:latin typeface="+mn-lt"/>
                <a:ea typeface="+mn-ea"/>
                <a:cs typeface="+mn-cs"/>
              </a:rPr>
              <a:t> Scientists from the University of Alaska work on a time-lapse camera that records motion of the ice mélange in </a:t>
            </a:r>
            <a:r>
              <a:rPr lang="en-US" sz="1200" kern="1200" dirty="0" err="1" smtClean="0">
                <a:solidFill>
                  <a:schemeClr val="tx1"/>
                </a:solidFill>
                <a:effectLst/>
                <a:latin typeface="+mn-lt"/>
                <a:ea typeface="+mn-ea"/>
                <a:cs typeface="+mn-cs"/>
              </a:rPr>
              <a:t>Jakobshavn’s</a:t>
            </a:r>
            <a:r>
              <a:rPr lang="en-US" sz="1200" kern="1200" dirty="0" smtClean="0">
                <a:solidFill>
                  <a:schemeClr val="tx1"/>
                </a:solidFill>
                <a:effectLst/>
                <a:latin typeface="+mn-lt"/>
                <a:ea typeface="+mn-ea"/>
                <a:cs typeface="+mn-cs"/>
              </a:rPr>
              <a:t> ice-filled fjord (background).  At this location, the fjord is about 8 km wide. Photo by the author.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16</a:t>
            </a:fld>
            <a:endParaRPr lang="en-US"/>
          </a:p>
        </p:txBody>
      </p:sp>
    </p:spTree>
    <p:extLst>
      <p:ext uri="{BB962C8B-B14F-4D97-AF65-F5344CB8AC3E}">
        <p14:creationId xmlns:p14="http://schemas.microsoft.com/office/powerpoint/2010/main" val="2224729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8.12.</a:t>
            </a:r>
            <a:r>
              <a:rPr lang="en-US" sz="1200" kern="1200" dirty="0" smtClean="0">
                <a:solidFill>
                  <a:schemeClr val="tx1"/>
                </a:solidFill>
                <a:effectLst/>
                <a:latin typeface="+mn-lt"/>
                <a:ea typeface="+mn-ea"/>
                <a:cs typeface="+mn-cs"/>
              </a:rPr>
              <a:t> Plots of temperature versus time (e.g., Figures 8.4 and 8.5) don’t tell the whole story when it comes to climate change and the planet’s ecosystems.  It has been much warmer in the past, unrelated to human activity.  What is unique about modern warming is how </a:t>
            </a:r>
            <a:r>
              <a:rPr lang="en-US" sz="1200" i="1" kern="1200" dirty="0" smtClean="0">
                <a:solidFill>
                  <a:schemeClr val="tx1"/>
                </a:solidFill>
                <a:effectLst/>
                <a:latin typeface="+mn-lt"/>
                <a:ea typeface="+mn-ea"/>
                <a:cs typeface="+mn-cs"/>
              </a:rPr>
              <a:t>fast</a:t>
            </a:r>
            <a:r>
              <a:rPr lang="en-US" sz="1200" kern="1200" dirty="0" smtClean="0">
                <a:solidFill>
                  <a:schemeClr val="tx1"/>
                </a:solidFill>
                <a:effectLst/>
                <a:latin typeface="+mn-lt"/>
                <a:ea typeface="+mn-ea"/>
                <a:cs typeface="+mn-cs"/>
              </a:rPr>
              <a:t> it is happening – much faster than previous warming episodes, and too fast for many species to adapt. This figure shows how fast global temperature is changing (vertical axis) versus time. Note the very low rates of change until the last ~ 1000 years.  The apparent variability beginning about then may simply reflect more detailed information in the more recent period, but could also reflect the beginnings of human influence on climate, when deforestation and agriculture were becoming widespread [</a:t>
            </a:r>
            <a:r>
              <a:rPr lang="en-US" sz="1200" i="1" kern="1200" dirty="0" err="1" smtClean="0">
                <a:solidFill>
                  <a:schemeClr val="tx1"/>
                </a:solidFill>
                <a:effectLst/>
                <a:latin typeface="+mn-lt"/>
                <a:ea typeface="+mn-ea"/>
                <a:cs typeface="+mn-cs"/>
              </a:rPr>
              <a:t>Ruddiman</a:t>
            </a:r>
            <a:r>
              <a:rPr lang="en-US" sz="1200" kern="1200" dirty="0" smtClean="0">
                <a:solidFill>
                  <a:schemeClr val="tx1"/>
                </a:solidFill>
                <a:effectLst/>
                <a:latin typeface="+mn-lt"/>
                <a:ea typeface="+mn-ea"/>
                <a:cs typeface="+mn-cs"/>
              </a:rPr>
              <a:t>, 2013].  More importantly, the modern era (last ~150 years) is clearly anomalous.  Based on data from </a:t>
            </a:r>
            <a:r>
              <a:rPr lang="en-US" sz="1200" i="1" kern="1200" dirty="0" err="1" smtClean="0">
                <a:solidFill>
                  <a:schemeClr val="tx1"/>
                </a:solidFill>
                <a:effectLst/>
                <a:latin typeface="+mn-lt"/>
                <a:ea typeface="+mn-ea"/>
                <a:cs typeface="+mn-cs"/>
              </a:rPr>
              <a:t>Marcott</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[2013], calculated by taking the first derivative of their global temperature versus time data set.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17</a:t>
            </a:fld>
            <a:endParaRPr lang="en-US"/>
          </a:p>
        </p:txBody>
      </p:sp>
    </p:spTree>
    <p:extLst>
      <p:ext uri="{BB962C8B-B14F-4D97-AF65-F5344CB8AC3E}">
        <p14:creationId xmlns:p14="http://schemas.microsoft.com/office/powerpoint/2010/main" val="4254055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8.13.</a:t>
            </a:r>
            <a:r>
              <a:rPr lang="en-US" sz="1200" kern="1200" dirty="0" smtClean="0">
                <a:solidFill>
                  <a:schemeClr val="tx1"/>
                </a:solidFill>
                <a:effectLst/>
                <a:latin typeface="+mn-lt"/>
                <a:ea typeface="+mn-ea"/>
                <a:cs typeface="+mn-cs"/>
              </a:rPr>
              <a:t> Human population over the last 12,000 years.  The brief “dip” in population growth around 400-800 AD (1200 – 1600 years before present) and uneven growth in the next few centuries may represent the influence of the Justinian and later plagues, when Black Death (possibly bubonic plague) first began to devastate Europe and Asia.  Data sources: United Nations; US Census Bureau.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18</a:t>
            </a:fld>
            <a:endParaRPr lang="en-US"/>
          </a:p>
        </p:txBody>
      </p:sp>
    </p:spTree>
    <p:extLst>
      <p:ext uri="{BB962C8B-B14F-4D97-AF65-F5344CB8AC3E}">
        <p14:creationId xmlns:p14="http://schemas.microsoft.com/office/powerpoint/2010/main" val="373380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8.2.</a:t>
            </a:r>
            <a:r>
              <a:rPr lang="en-US" sz="1200" kern="1200" dirty="0" smtClean="0">
                <a:solidFill>
                  <a:schemeClr val="tx1"/>
                </a:solidFill>
                <a:effectLst/>
                <a:latin typeface="+mn-lt"/>
                <a:ea typeface="+mn-ea"/>
                <a:cs typeface="+mn-cs"/>
              </a:rPr>
              <a:t>  The Keeling curve shows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concentration in the atmosphere as a function of time.  The small wiggles show the yearly fluctuation associated with Northern Hemisphere “greening” that begins in the spring (which takes up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and ending in the fall (which releases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first shown by Keeling (Figure 8.1). The longer time span of this figure compared to Figure 8.1 clearly shows the trend of rising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The rate of rise is also increasing.  When Keeling began his measurements, concentrations were rising at about 1.3 ppm (parts per million) per year.  Now they are rising at 2 ppm per yr.  Pre-industrial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levels are believed to be about 260-280 ppm.  In 2013, we briefly hit 400 ppm (white horizontal line) for the first time in several hundred thousand years.  We now routinely exceed this value.  Figure by Theresa </a:t>
            </a:r>
            <a:r>
              <a:rPr lang="en-US" sz="1200" kern="1200" dirty="0" err="1" smtClean="0">
                <a:solidFill>
                  <a:schemeClr val="tx1"/>
                </a:solidFill>
                <a:effectLst/>
                <a:latin typeface="+mn-lt"/>
                <a:ea typeface="+mn-ea"/>
                <a:cs typeface="+mn-cs"/>
              </a:rPr>
              <a:t>Maye</a:t>
            </a:r>
            <a:r>
              <a:rPr lang="en-US" sz="1200" kern="1200" dirty="0" smtClean="0">
                <a:solidFill>
                  <a:schemeClr val="tx1"/>
                </a:solidFill>
                <a:effectLst/>
                <a:latin typeface="+mn-lt"/>
                <a:ea typeface="+mn-ea"/>
                <a:cs typeface="+mn-cs"/>
              </a:rPr>
              <a:t>, using data from Scripps Institution of Oceanography (http://scrippsco2.ucsd.edu/).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3</a:t>
            </a:fld>
            <a:endParaRPr lang="en-US"/>
          </a:p>
        </p:txBody>
      </p:sp>
    </p:spTree>
    <p:extLst>
      <p:ext uri="{BB962C8B-B14F-4D97-AF65-F5344CB8AC3E}">
        <p14:creationId xmlns:p14="http://schemas.microsoft.com/office/powerpoint/2010/main" val="303997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8.3.</a:t>
            </a:r>
            <a:r>
              <a:rPr lang="en-US" sz="1200" kern="1200" dirty="0" smtClean="0">
                <a:solidFill>
                  <a:schemeClr val="tx1"/>
                </a:solidFill>
                <a:effectLst/>
                <a:latin typeface="+mn-lt"/>
                <a:ea typeface="+mn-ea"/>
                <a:cs typeface="+mn-cs"/>
              </a:rPr>
              <a:t>  “Ice-off” dates on the Tanana River, Alaska, as a function of year, awarded in the </a:t>
            </a:r>
            <a:r>
              <a:rPr lang="en-US" sz="1200" kern="1200" dirty="0" err="1" smtClean="0">
                <a:solidFill>
                  <a:schemeClr val="tx1"/>
                </a:solidFill>
                <a:effectLst/>
                <a:latin typeface="+mn-lt"/>
                <a:ea typeface="+mn-ea"/>
                <a:cs typeface="+mn-cs"/>
              </a:rPr>
              <a:t>Nenana</a:t>
            </a:r>
            <a:r>
              <a:rPr lang="en-US" sz="1200" kern="1200" dirty="0" smtClean="0">
                <a:solidFill>
                  <a:schemeClr val="tx1"/>
                </a:solidFill>
                <a:effectLst/>
                <a:latin typeface="+mn-lt"/>
                <a:ea typeface="+mn-ea"/>
                <a:cs typeface="+mn-cs"/>
              </a:rPr>
              <a:t> Ice Classic contest, held every year since 1917.  The best fit line through the data is also shown, and shows a small (~10 day) change over this period.</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4</a:t>
            </a:fld>
            <a:endParaRPr lang="en-US"/>
          </a:p>
        </p:txBody>
      </p:sp>
    </p:spTree>
    <p:extLst>
      <p:ext uri="{BB962C8B-B14F-4D97-AF65-F5344CB8AC3E}">
        <p14:creationId xmlns:p14="http://schemas.microsoft.com/office/powerpoint/2010/main" val="2399304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8.4</a:t>
            </a:r>
            <a:r>
              <a:rPr lang="en-US" sz="1200" kern="1200" dirty="0" smtClean="0">
                <a:solidFill>
                  <a:schemeClr val="tx1"/>
                </a:solidFill>
                <a:effectLst/>
                <a:latin typeface="+mn-lt"/>
                <a:ea typeface="+mn-ea"/>
                <a:cs typeface="+mn-cs"/>
              </a:rPr>
              <a:t>.  Global average surface temperature over land areas for the last 250 years, compiled by the Berkeley Earth Surface Temperature project.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5</a:t>
            </a:fld>
            <a:endParaRPr lang="en-US"/>
          </a:p>
        </p:txBody>
      </p:sp>
    </p:spTree>
    <p:extLst>
      <p:ext uri="{BB962C8B-B14F-4D97-AF65-F5344CB8AC3E}">
        <p14:creationId xmlns:p14="http://schemas.microsoft.com/office/powerpoint/2010/main" val="134271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8.5</a:t>
            </a:r>
            <a:r>
              <a:rPr lang="en-US" sz="1200" kern="1200" dirty="0" smtClean="0">
                <a:solidFill>
                  <a:schemeClr val="tx1"/>
                </a:solidFill>
                <a:effectLst/>
                <a:latin typeface="+mn-lt"/>
                <a:ea typeface="+mn-ea"/>
                <a:cs typeface="+mn-cs"/>
              </a:rPr>
              <a:t>. A “hockey stick” plot showing surface temperatures in the Northern Hemisphere for the last 1000 years. Grey band shows amount of uncertainty.   Data for last ~150 years come from direct temperature measurements such as those in Figure 8.4, with less uncertainty, while earlier data are estimates based on studies of corals, tree rings, ice cores, and other proxy records, and have more uncertainty.  A period of overlap for some of the proxies with modern temperature measurements allows calibration.  </a:t>
            </a:r>
            <a:r>
              <a:rPr lang="en-US" sz="1200" i="1" kern="1200" dirty="0" smtClean="0">
                <a:solidFill>
                  <a:schemeClr val="tx1"/>
                </a:solidFill>
                <a:effectLst/>
                <a:latin typeface="+mn-lt"/>
                <a:ea typeface="+mn-ea"/>
                <a:cs typeface="+mn-cs"/>
              </a:rPr>
              <a:t>Mann et al.</a:t>
            </a:r>
            <a:r>
              <a:rPr lang="en-US" sz="1200" kern="1200" dirty="0" smtClean="0">
                <a:solidFill>
                  <a:schemeClr val="tx1"/>
                </a:solidFill>
                <a:effectLst/>
                <a:latin typeface="+mn-lt"/>
                <a:ea typeface="+mn-ea"/>
                <a:cs typeface="+mn-cs"/>
              </a:rPr>
              <a:t> [2008] provide updated and more detailed versions of these data. Source: IPCC (Intergovernmental Panel on Climate Change).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6</a:t>
            </a:fld>
            <a:endParaRPr lang="en-US"/>
          </a:p>
        </p:txBody>
      </p:sp>
    </p:spTree>
    <p:extLst>
      <p:ext uri="{BB962C8B-B14F-4D97-AF65-F5344CB8AC3E}">
        <p14:creationId xmlns:p14="http://schemas.microsoft.com/office/powerpoint/2010/main" val="1094563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8.6a.</a:t>
            </a:r>
            <a:r>
              <a:rPr lang="en-US" sz="1200" kern="1200" dirty="0" smtClean="0">
                <a:solidFill>
                  <a:schemeClr val="tx1"/>
                </a:solidFill>
                <a:effectLst/>
                <a:latin typeface="+mn-lt"/>
                <a:ea typeface="+mn-ea"/>
                <a:cs typeface="+mn-cs"/>
              </a:rPr>
              <a:t>  Histogram of 31 hypothetical average daily temperature measurements taken over one summer month.</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7</a:t>
            </a:fld>
            <a:endParaRPr lang="en-US"/>
          </a:p>
        </p:txBody>
      </p:sp>
    </p:spTree>
    <p:extLst>
      <p:ext uri="{BB962C8B-B14F-4D97-AF65-F5344CB8AC3E}">
        <p14:creationId xmlns:p14="http://schemas.microsoft.com/office/powerpoint/2010/main" val="3938893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8.6b.</a:t>
            </a:r>
            <a:r>
              <a:rPr lang="en-US" sz="1200" kern="1200" dirty="0" smtClean="0">
                <a:solidFill>
                  <a:schemeClr val="tx1"/>
                </a:solidFill>
                <a:effectLst/>
                <a:latin typeface="+mn-lt"/>
                <a:ea typeface="+mn-ea"/>
                <a:cs typeface="+mn-cs"/>
              </a:rPr>
              <a:t>  Hypothetical histogram of daily summer temperatures for a mid-latitude region, averaged over two separate decades.  The more recent decade is warmer, increasing the chance of summer heat waves.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8</a:t>
            </a:fld>
            <a:endParaRPr lang="en-US"/>
          </a:p>
        </p:txBody>
      </p:sp>
    </p:spTree>
    <p:extLst>
      <p:ext uri="{BB962C8B-B14F-4D97-AF65-F5344CB8AC3E}">
        <p14:creationId xmlns:p14="http://schemas.microsoft.com/office/powerpoint/2010/main" val="340026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8.7. </a:t>
            </a:r>
            <a:r>
              <a:rPr lang="en-US" sz="1200" kern="1200" dirty="0" smtClean="0">
                <a:solidFill>
                  <a:schemeClr val="tx1"/>
                </a:solidFill>
                <a:effectLst/>
                <a:latin typeface="+mn-lt"/>
                <a:ea typeface="+mn-ea"/>
                <a:cs typeface="+mn-cs"/>
              </a:rPr>
              <a:t>Average summer temperature in Texas (vertical axis) defined by June-August temperature anomaly, or difference from average, compared to rainfall (horizontal axis) for every year between 1895 – 2010 (small circles).  The anomalous 2011 summer event is shown by the “wagon wheel” on the upper left. The dotted line is the best fit line through the data, and emphasizes that hotter summers tend to have less rainfall.  Modified from </a:t>
            </a:r>
            <a:r>
              <a:rPr lang="en-US" sz="1200" i="1" kern="1200" dirty="0" err="1" smtClean="0">
                <a:solidFill>
                  <a:schemeClr val="tx1"/>
                </a:solidFill>
                <a:effectLst/>
                <a:latin typeface="+mn-lt"/>
                <a:ea typeface="+mn-ea"/>
                <a:cs typeface="+mn-cs"/>
              </a:rPr>
              <a:t>Hoerling</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(2013). </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9</a:t>
            </a:fld>
            <a:endParaRPr lang="en-US"/>
          </a:p>
        </p:txBody>
      </p:sp>
    </p:spTree>
    <p:extLst>
      <p:ext uri="{BB962C8B-B14F-4D97-AF65-F5344CB8AC3E}">
        <p14:creationId xmlns:p14="http://schemas.microsoft.com/office/powerpoint/2010/main" val="3439827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8.8a.</a:t>
            </a:r>
            <a:r>
              <a:rPr lang="en-US" sz="1200" kern="1200" dirty="0" smtClean="0">
                <a:solidFill>
                  <a:schemeClr val="tx1"/>
                </a:solidFill>
                <a:effectLst/>
                <a:latin typeface="+mn-lt"/>
                <a:ea typeface="+mn-ea"/>
                <a:cs typeface="+mn-cs"/>
              </a:rPr>
              <a:t> Arctic sea ice extent (areas with at least 15% ice cover) plotted every 5 years since 1980.  The maximum occurs in late February or March, at the end of winter, while the minimum occurs in September, at the end of summer. Data courtesy of National Snow and Ice Data Center (NSIDC).</a:t>
            </a:r>
          </a:p>
          <a:p>
            <a:endParaRPr lang="en-US" dirty="0"/>
          </a:p>
        </p:txBody>
      </p:sp>
      <p:sp>
        <p:nvSpPr>
          <p:cNvPr id="4" name="Slide Number Placeholder 3"/>
          <p:cNvSpPr>
            <a:spLocks noGrp="1"/>
          </p:cNvSpPr>
          <p:nvPr>
            <p:ph type="sldNum" sz="quarter" idx="10"/>
          </p:nvPr>
        </p:nvSpPr>
        <p:spPr/>
        <p:txBody>
          <a:bodyPr/>
          <a:lstStyle/>
          <a:p>
            <a:fld id="{6A530E16-BE38-9645-98F4-488E8AD53238}" type="slidenum">
              <a:rPr lang="en-US" smtClean="0"/>
              <a:t>10</a:t>
            </a:fld>
            <a:endParaRPr lang="en-US"/>
          </a:p>
        </p:txBody>
      </p:sp>
    </p:spTree>
    <p:extLst>
      <p:ext uri="{BB962C8B-B14F-4D97-AF65-F5344CB8AC3E}">
        <p14:creationId xmlns:p14="http://schemas.microsoft.com/office/powerpoint/2010/main" val="2009357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DFCD74-52B9-0046-9947-24220C316A36}" type="datetimeFigureOut">
              <a:rPr lang="en-US" smtClean="0"/>
              <a:t>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191056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DFCD74-52B9-0046-9947-24220C316A36}" type="datetimeFigureOut">
              <a:rPr lang="en-US" smtClean="0"/>
              <a:t>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26556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DFCD74-52B9-0046-9947-24220C316A36}" type="datetimeFigureOut">
              <a:rPr lang="en-US" smtClean="0"/>
              <a:t>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21147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DFCD74-52B9-0046-9947-24220C316A36}" type="datetimeFigureOut">
              <a:rPr lang="en-US" smtClean="0"/>
              <a:t>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51665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DFCD74-52B9-0046-9947-24220C316A36}" type="datetimeFigureOut">
              <a:rPr lang="en-US" smtClean="0"/>
              <a:t>2/14/17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257564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DFCD74-52B9-0046-9947-24220C316A36}" type="datetimeFigureOut">
              <a:rPr lang="en-US" smtClean="0"/>
              <a:t>2/14/17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172176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DFCD74-52B9-0046-9947-24220C316A36}" type="datetimeFigureOut">
              <a:rPr lang="en-US" smtClean="0"/>
              <a:t>2/14/17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364931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DFCD74-52B9-0046-9947-24220C316A36}" type="datetimeFigureOut">
              <a:rPr lang="en-US" smtClean="0"/>
              <a:t>2/14/17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960887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FCD74-52B9-0046-9947-24220C316A36}" type="datetimeFigureOut">
              <a:rPr lang="en-US" smtClean="0"/>
              <a:t>2/14/17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55800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DFCD74-52B9-0046-9947-24220C316A36}" type="datetimeFigureOut">
              <a:rPr lang="en-US" smtClean="0"/>
              <a:t>2/14/17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4052188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DFCD74-52B9-0046-9947-24220C316A36}" type="datetimeFigureOut">
              <a:rPr lang="en-US" smtClean="0"/>
              <a:t>2/14/17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54F4F-EC34-C141-A6C0-664521836207}" type="slidenum">
              <a:rPr lang="en-US" smtClean="0"/>
              <a:t>‹#›</a:t>
            </a:fld>
            <a:endParaRPr lang="en-US"/>
          </a:p>
        </p:txBody>
      </p:sp>
    </p:spTree>
    <p:extLst>
      <p:ext uri="{BB962C8B-B14F-4D97-AF65-F5344CB8AC3E}">
        <p14:creationId xmlns:p14="http://schemas.microsoft.com/office/powerpoint/2010/main" val="11164929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FCD74-52B9-0046-9947-24220C316A36}" type="datetimeFigureOut">
              <a:rPr lang="en-US" smtClean="0"/>
              <a:t>2/14/17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54F4F-EC34-C141-A6C0-664521836207}" type="slidenum">
              <a:rPr lang="en-US" smtClean="0"/>
              <a:t>‹#›</a:t>
            </a:fld>
            <a:endParaRPr lang="en-US"/>
          </a:p>
        </p:txBody>
      </p:sp>
    </p:spTree>
    <p:extLst>
      <p:ext uri="{BB962C8B-B14F-4D97-AF65-F5344CB8AC3E}">
        <p14:creationId xmlns:p14="http://schemas.microsoft.com/office/powerpoint/2010/main" val="2402374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34357"/>
            <a:ext cx="7772400" cy="1470025"/>
          </a:xfrm>
        </p:spPr>
        <p:txBody>
          <a:bodyPr>
            <a:normAutofit fontScale="90000"/>
          </a:bodyPr>
          <a:lstStyle/>
          <a:p>
            <a:r>
              <a:rPr lang="en-US" dirty="0" smtClean="0"/>
              <a:t>Figures from Curbing Catastrophe</a:t>
            </a:r>
            <a:br>
              <a:rPr lang="en-US" dirty="0" smtClean="0"/>
            </a:br>
            <a:r>
              <a:rPr lang="en-US" smtClean="0"/>
              <a:t>(</a:t>
            </a:r>
            <a:r>
              <a:rPr lang="en-US" smtClean="0"/>
              <a:t>Chapter Eight)</a:t>
            </a:r>
            <a:endParaRPr lang="en-US" dirty="0"/>
          </a:p>
        </p:txBody>
      </p:sp>
      <p:sp>
        <p:nvSpPr>
          <p:cNvPr id="3" name="Subtitle 2"/>
          <p:cNvSpPr>
            <a:spLocks noGrp="1"/>
          </p:cNvSpPr>
          <p:nvPr>
            <p:ph type="subTitle" idx="1"/>
          </p:nvPr>
        </p:nvSpPr>
        <p:spPr>
          <a:xfrm>
            <a:off x="1371600" y="3445628"/>
            <a:ext cx="6400800" cy="1752600"/>
          </a:xfrm>
        </p:spPr>
        <p:txBody>
          <a:bodyPr/>
          <a:lstStyle/>
          <a:p>
            <a:r>
              <a:rPr lang="en-US" dirty="0" smtClean="0"/>
              <a:t>Timothy H Dixon</a:t>
            </a:r>
          </a:p>
          <a:p>
            <a:r>
              <a:rPr lang="en-US" dirty="0" smtClean="0"/>
              <a:t>University of South Florida</a:t>
            </a:r>
          </a:p>
          <a:p>
            <a:r>
              <a:rPr lang="en-US" dirty="0" smtClean="0"/>
              <a:t>Tampa</a:t>
            </a:r>
            <a:endParaRPr lang="en-US" dirty="0"/>
          </a:p>
        </p:txBody>
      </p:sp>
    </p:spTree>
    <p:extLst>
      <p:ext uri="{BB962C8B-B14F-4D97-AF65-F5344CB8AC3E}">
        <p14:creationId xmlns:p14="http://schemas.microsoft.com/office/powerpoint/2010/main" val="32199572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pic>
        <p:nvPicPr>
          <p:cNvPr id="4" name="Picture 3"/>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389" y="0"/>
            <a:ext cx="6781318" cy="6482250"/>
          </a:xfrm>
          <a:prstGeom prst="rect">
            <a:avLst/>
          </a:prstGeom>
        </p:spPr>
      </p:pic>
    </p:spTree>
    <p:extLst>
      <p:ext uri="{BB962C8B-B14F-4D97-AF65-F5344CB8AC3E}">
        <p14:creationId xmlns:p14="http://schemas.microsoft.com/office/powerpoint/2010/main" val="350476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t="21233" b="21233"/>
          <a:stretch>
            <a:fillRect/>
          </a:stretch>
        </p:blipFill>
        <p:spPr>
          <a:prstGeom prst="rect">
            <a:avLst/>
          </a:prstGeom>
        </p:spPr>
      </p:pic>
    </p:spTree>
    <p:extLst>
      <p:ext uri="{BB962C8B-B14F-4D97-AF65-F5344CB8AC3E}">
        <p14:creationId xmlns:p14="http://schemas.microsoft.com/office/powerpoint/2010/main" val="26768904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pic>
        <p:nvPicPr>
          <p:cNvPr id="6" name="Picture 5"/>
          <p:cNvPicPr preferRelativeResize="0">
            <a:picLocks noChangeAspect="1"/>
          </p:cNvPicPr>
          <p:nvPr/>
        </p:nvPicPr>
        <p:blipFill rotWithShape="1">
          <a:blip r:embed="rId3">
            <a:extLst>
              <a:ext uri="{28A0092B-C50C-407E-A947-70E740481C1C}">
                <a14:useLocalDpi xmlns:a14="http://schemas.microsoft.com/office/drawing/2010/main" val="0"/>
              </a:ext>
            </a:extLst>
          </a:blip>
          <a:srcRect l="23333" t="35002" r="25000" b="23330"/>
          <a:stretch/>
        </p:blipFill>
        <p:spPr bwMode="auto">
          <a:xfrm>
            <a:off x="0" y="-64022"/>
            <a:ext cx="8673791" cy="69951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20429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54" y="259718"/>
            <a:ext cx="7698250" cy="5773382"/>
          </a:xfrm>
          <a:prstGeom prst="rect">
            <a:avLst/>
          </a:prstGeom>
        </p:spPr>
      </p:pic>
    </p:spTree>
    <p:extLst>
      <p:ext uri="{BB962C8B-B14F-4D97-AF65-F5344CB8AC3E}">
        <p14:creationId xmlns:p14="http://schemas.microsoft.com/office/powerpoint/2010/main" val="17094696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10" b="1379"/>
          <a:stretch/>
        </p:blipFill>
        <p:spPr>
          <a:xfrm>
            <a:off x="16940" y="-8437"/>
            <a:ext cx="9134854" cy="6757416"/>
          </a:xfrm>
          <a:prstGeom prst="rect">
            <a:avLst/>
          </a:prstGeom>
        </p:spPr>
      </p:pic>
    </p:spTree>
    <p:extLst>
      <p:ext uri="{BB962C8B-B14F-4D97-AF65-F5344CB8AC3E}">
        <p14:creationId xmlns:p14="http://schemas.microsoft.com/office/powerpoint/2010/main" val="33702035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9" y="-8245"/>
            <a:ext cx="9107479" cy="6830320"/>
          </a:xfrm>
          <a:prstGeom prst="rect">
            <a:avLst/>
          </a:prstGeom>
        </p:spPr>
      </p:pic>
    </p:spTree>
    <p:extLst>
      <p:ext uri="{BB962C8B-B14F-4D97-AF65-F5344CB8AC3E}">
        <p14:creationId xmlns:p14="http://schemas.microsoft.com/office/powerpoint/2010/main" val="40334268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13334" b="-2964"/>
          <a:stretch/>
        </p:blipFill>
        <p:spPr bwMode="auto">
          <a:xfrm>
            <a:off x="50806" y="279422"/>
            <a:ext cx="9052560" cy="60853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91958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22502" b="22502"/>
          <a:stretch/>
        </p:blipFill>
        <p:spPr bwMode="auto">
          <a:xfrm>
            <a:off x="-3183487" y="-1320813"/>
            <a:ext cx="15972754" cy="87843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53631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noChangeAspect="1"/>
          </p:cNvPicPr>
          <p:nvPr/>
        </p:nvPicPr>
        <p:blipFill rotWithShape="1">
          <a:blip r:embed="rId3">
            <a:extLst>
              <a:ext uri="{28A0092B-C50C-407E-A947-70E740481C1C}">
                <a14:useLocalDpi xmlns:a14="http://schemas.microsoft.com/office/drawing/2010/main" val="0"/>
              </a:ext>
            </a:extLst>
          </a:blip>
          <a:srcRect l="25001" t="28331" r="23334" b="30000"/>
          <a:stretch/>
        </p:blipFill>
        <p:spPr bwMode="auto">
          <a:xfrm>
            <a:off x="141221" y="-78076"/>
            <a:ext cx="8437717" cy="68044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11249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22502" b="19165"/>
          <a:stretch/>
        </p:blipFill>
        <p:spPr bwMode="auto">
          <a:xfrm>
            <a:off x="-2946411" y="-2605078"/>
            <a:ext cx="15965424" cy="93131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39802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preferRelativeResize="0">
            <a:picLocks noChangeAspect="1"/>
          </p:cNvPicPr>
          <p:nvPr/>
        </p:nvPicPr>
        <p:blipFill rotWithShape="1">
          <a:blip r:embed="rId3">
            <a:extLst>
              <a:ext uri="{28A0092B-C50C-407E-A947-70E740481C1C}">
                <a14:useLocalDpi xmlns:a14="http://schemas.microsoft.com/office/drawing/2010/main" val="0"/>
              </a:ext>
            </a:extLst>
          </a:blip>
          <a:srcRect l="22503" t="12499" r="30835" b="53334"/>
          <a:stretch/>
        </p:blipFill>
        <p:spPr bwMode="auto">
          <a:xfrm>
            <a:off x="375657" y="372097"/>
            <a:ext cx="8141818" cy="59609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25577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6" name="Picture 5"/>
          <p:cNvPicPr preferRelativeResize="0">
            <a:picLocks noChangeAspect="1"/>
          </p:cNvPicPr>
          <p:nvPr/>
        </p:nvPicPr>
        <p:blipFill rotWithShape="1">
          <a:blip r:embed="rId3">
            <a:extLst>
              <a:ext uri="{28A0092B-C50C-407E-A947-70E740481C1C}">
                <a14:useLocalDpi xmlns:a14="http://schemas.microsoft.com/office/drawing/2010/main" val="0"/>
              </a:ext>
            </a:extLst>
          </a:blip>
          <a:srcRect l="18334" t="35002" r="28136" b="26664"/>
          <a:stretch/>
        </p:blipFill>
        <p:spPr bwMode="auto">
          <a:xfrm>
            <a:off x="-99887" y="277638"/>
            <a:ext cx="8786687" cy="62925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45169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preferRelativeResize="0">
            <a:picLocks noChangeAspect="1"/>
          </p:cNvPicPr>
          <p:nvPr/>
        </p:nvPicPr>
        <p:blipFill rotWithShape="1">
          <a:blip r:embed="rId3">
            <a:extLst>
              <a:ext uri="{28A0092B-C50C-407E-A947-70E740481C1C}">
                <a14:useLocalDpi xmlns:a14="http://schemas.microsoft.com/office/drawing/2010/main" val="0"/>
              </a:ext>
            </a:extLst>
          </a:blip>
          <a:srcRect t="3" b="-116"/>
          <a:stretch/>
        </p:blipFill>
        <p:spPr bwMode="auto">
          <a:xfrm>
            <a:off x="695536" y="471487"/>
            <a:ext cx="7677404" cy="58629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01153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p:cNvPicPr>
          <p:nvPr>
            <p:ph idx="1"/>
          </p:nvPr>
        </p:nvPicPr>
        <p:blipFill rotWithShape="1">
          <a:blip r:embed="rId3">
            <a:extLst>
              <a:ext uri="{28A0092B-C50C-407E-A947-70E740481C1C}">
                <a14:useLocalDpi xmlns:a14="http://schemas.microsoft.com/office/drawing/2010/main" val="0"/>
              </a:ext>
            </a:extLst>
          </a:blip>
          <a:srcRect t="8892" b="4441"/>
          <a:stretch/>
        </p:blipFill>
        <p:spPr>
          <a:xfrm>
            <a:off x="457200" y="618086"/>
            <a:ext cx="8229600" cy="5349240"/>
          </a:xfrm>
          <a:prstGeom prst="rect">
            <a:avLst/>
          </a:prstGeom>
        </p:spPr>
      </p:pic>
    </p:spTree>
    <p:extLst>
      <p:ext uri="{BB962C8B-B14F-4D97-AF65-F5344CB8AC3E}">
        <p14:creationId xmlns:p14="http://schemas.microsoft.com/office/powerpoint/2010/main" val="41197703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18877" b="18877"/>
          <a:stretch/>
        </p:blipFill>
        <p:spPr bwMode="auto">
          <a:xfrm>
            <a:off x="-524914" y="160895"/>
            <a:ext cx="10369296" cy="66248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39260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preferRelativeResize="0">
            <a:picLocks noGrp="1" noChangeAspect="1"/>
          </p:cNvPicPr>
          <p:nvPr>
            <p:ph idx="1"/>
          </p:nvPr>
        </p:nvPicPr>
        <p:blipFill rotWithShape="1">
          <a:blip r:embed="rId3">
            <a:extLst>
              <a:ext uri="{28A0092B-C50C-407E-A947-70E740481C1C}">
                <a14:useLocalDpi xmlns:a14="http://schemas.microsoft.com/office/drawing/2010/main" val="0"/>
              </a:ext>
            </a:extLst>
          </a:blip>
          <a:srcRect t="22502" b="22502"/>
          <a:stretch/>
        </p:blipFill>
        <p:spPr bwMode="auto">
          <a:xfrm>
            <a:off x="-3860800" y="147638"/>
            <a:ext cx="16459200" cy="90519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20540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9" name="Picture 8"/>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547" y="-50795"/>
            <a:ext cx="6160770" cy="6693408"/>
          </a:xfrm>
          <a:prstGeom prst="rect">
            <a:avLst/>
          </a:prstGeom>
        </p:spPr>
      </p:pic>
    </p:spTree>
    <p:extLst>
      <p:ext uri="{BB962C8B-B14F-4D97-AF65-F5344CB8AC3E}">
        <p14:creationId xmlns:p14="http://schemas.microsoft.com/office/powerpoint/2010/main" val="27022984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2160</TotalTime>
  <Words>1390</Words>
  <Application>Microsoft Macintosh PowerPoint</Application>
  <PresentationFormat>On-screen Show (4:3)</PresentationFormat>
  <Paragraphs>38</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Figures from Curbing Catastrophe (Chapter Eight)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Figures from Curbing Catastrophe</dc:title>
  <dc:creator>Timothy H Dixon</dc:creator>
  <cp:lastModifiedBy>Timothy H Dixon</cp:lastModifiedBy>
  <cp:revision>66</cp:revision>
  <dcterms:created xsi:type="dcterms:W3CDTF">2017-02-11T18:31:38Z</dcterms:created>
  <dcterms:modified xsi:type="dcterms:W3CDTF">2017-02-14T13:02:37Z</dcterms:modified>
</cp:coreProperties>
</file>